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812" r:id="rId2"/>
    <p:sldId id="906" r:id="rId3"/>
    <p:sldId id="934" r:id="rId4"/>
    <p:sldId id="951" r:id="rId5"/>
    <p:sldId id="954" r:id="rId6"/>
    <p:sldId id="985" r:id="rId7"/>
    <p:sldId id="986" r:id="rId8"/>
    <p:sldId id="987" r:id="rId9"/>
    <p:sldId id="955" r:id="rId10"/>
    <p:sldId id="956" r:id="rId11"/>
    <p:sldId id="991" r:id="rId12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45296493028242"/>
          <c:y val="1.439915813465564E-2"/>
          <c:w val="0.65625959598967065"/>
          <c:h val="0.9714548856021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Lbls>
            <c:dLbl>
              <c:idx val="6"/>
              <c:layout>
                <c:manualLayout>
                  <c:x val="4.0343706963861404E-3"/>
                  <c:y val="7.8434940705473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Φύλλο1!$A$2:$A$11</c:f>
              <c:strCache>
                <c:ptCount val="10"/>
                <c:pt idx="0">
                  <c:v>Λεωφορείο</c:v>
                </c:pt>
                <c:pt idx="1">
                  <c:v>Αυτοκίνητο Ι.Χ.</c:v>
                </c:pt>
                <c:pt idx="2">
                  <c:v>Με τα πόδια</c:v>
                </c:pt>
                <c:pt idx="3">
                  <c:v>ΜΕΤΡΟ</c:v>
                </c:pt>
                <c:pt idx="4">
                  <c:v>Μοτοσυκλέτα – μηχανάκι</c:v>
                </c:pt>
                <c:pt idx="5">
                  <c:v>Ηλεκτρικό</c:v>
                </c:pt>
                <c:pt idx="6">
                  <c:v>Τρόλεϊ</c:v>
                </c:pt>
                <c:pt idx="7">
                  <c:v>Ταξί</c:v>
                </c:pt>
                <c:pt idx="8">
                  <c:v>Ποδήλατο</c:v>
                </c:pt>
                <c:pt idx="9">
                  <c:v>ΤΡΑΜ</c:v>
                </c:pt>
              </c:strCache>
            </c:strRef>
          </c:cat>
          <c:val>
            <c:numRef>
              <c:f>Φύλλο1!$B$2:$B$11</c:f>
              <c:numCache>
                <c:formatCode>General</c:formatCode>
                <c:ptCount val="10"/>
                <c:pt idx="0">
                  <c:v>36</c:v>
                </c:pt>
                <c:pt idx="1">
                  <c:v>35</c:v>
                </c:pt>
                <c:pt idx="2">
                  <c:v>28</c:v>
                </c:pt>
                <c:pt idx="3">
                  <c:v>22</c:v>
                </c:pt>
                <c:pt idx="4">
                  <c:v>9</c:v>
                </c:pt>
                <c:pt idx="5">
                  <c:v>7</c:v>
                </c:pt>
                <c:pt idx="6">
                  <c:v>6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63261312"/>
        <c:axId val="63275392"/>
      </c:barChart>
      <c:catAx>
        <c:axId val="632613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63275392"/>
        <c:crosses val="autoZero"/>
        <c:auto val="1"/>
        <c:lblAlgn val="ctr"/>
        <c:lblOffset val="100"/>
        <c:noMultiLvlLbl val="0"/>
      </c:catAx>
      <c:valAx>
        <c:axId val="63275392"/>
        <c:scaling>
          <c:orientation val="minMax"/>
          <c:max val="4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63261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1">
          <a:solidFill>
            <a:schemeClr val="tx1">
              <a:lumMod val="50000"/>
              <a:lumOff val="50000"/>
            </a:schemeClr>
          </a:solidFill>
          <a:latin typeface="Calibri" pitchFamily="34" charset="0"/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45325876321531"/>
          <c:y val="0.13308932781707375"/>
          <c:w val="0.44223023523928662"/>
          <c:h val="0.80201076560345197"/>
        </c:manualLayout>
      </c:layout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2.6376622099313164E-2"/>
                  <c:y val="-0.168128585026146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3962463913171753E-2"/>
                  <c:y val="-0.220591565480592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168635103309649"/>
                  <c:y val="0.143899515154331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643252405949274E-2"/>
                  <c:y val="-5.19654482531381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</c:leaderLines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10383555178911"/>
          <c:y val="1.439915813465564E-2"/>
          <c:w val="0.68989616444821089"/>
          <c:h val="0.932239473801222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6"/>
              <c:layout>
                <c:manualLayout>
                  <c:x val="4.03437069638611E-3"/>
                  <c:y val="7.8434940705473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Φύλλο1!$A$2:$A$9</c:f>
              <c:strCache>
                <c:ptCount val="8"/>
                <c:pt idx="0">
                  <c:v>ΣΥΝΟΛΟ</c:v>
                </c:pt>
                <c:pt idx="1">
                  <c:v>ΦΥΛΟ</c:v>
                </c:pt>
                <c:pt idx="2">
                  <c:v>Άνδρες</c:v>
                </c:pt>
                <c:pt idx="3">
                  <c:v>Γυναίκες</c:v>
                </c:pt>
                <c:pt idx="4">
                  <c:v>ΕΠΙΠΕΔΟ ΕΚΠΑΙΔΕΥΣΗΣ</c:v>
                </c:pt>
                <c:pt idx="5">
                  <c:v>Κατώτερη*</c:v>
                </c:pt>
                <c:pt idx="6">
                  <c:v>Μέση</c:v>
                </c:pt>
                <c:pt idx="7">
                  <c:v>Ανώτερη</c:v>
                </c:pt>
              </c:strCache>
            </c:strRef>
          </c:cat>
          <c:val>
            <c:numRef>
              <c:f>Φύλλο1!$B$2:$B$9</c:f>
              <c:numCache>
                <c:formatCode>General</c:formatCode>
                <c:ptCount val="8"/>
                <c:pt idx="0">
                  <c:v>27</c:v>
                </c:pt>
                <c:pt idx="2">
                  <c:v>35</c:v>
                </c:pt>
                <c:pt idx="3">
                  <c:v>20</c:v>
                </c:pt>
                <c:pt idx="5">
                  <c:v>6</c:v>
                </c:pt>
                <c:pt idx="6">
                  <c:v>25</c:v>
                </c:pt>
                <c:pt idx="7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2233728"/>
        <c:axId val="72235264"/>
      </c:barChart>
      <c:catAx>
        <c:axId val="722337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72235264"/>
        <c:crosses val="autoZero"/>
        <c:auto val="1"/>
        <c:lblAlgn val="ctr"/>
        <c:lblOffset val="100"/>
        <c:noMultiLvlLbl val="0"/>
      </c:catAx>
      <c:valAx>
        <c:axId val="72235264"/>
        <c:scaling>
          <c:orientation val="minMax"/>
          <c:max val="6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72233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1">
          <a:solidFill>
            <a:schemeClr val="tx1">
              <a:lumMod val="50000"/>
              <a:lumOff val="50000"/>
            </a:schemeClr>
          </a:solidFill>
          <a:latin typeface="Calibri" pitchFamily="34" charset="0"/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10383555178911"/>
          <c:y val="1.439915813465564E-2"/>
          <c:w val="0.68989616444821089"/>
          <c:h val="0.945311277734868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6"/>
              <c:layout>
                <c:manualLayout>
                  <c:x val="4.03437069638611E-3"/>
                  <c:y val="7.8434940705473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Φύλλο1!$A$2:$A$9</c:f>
              <c:strCache>
                <c:ptCount val="8"/>
                <c:pt idx="0">
                  <c:v>ΣΥΝΟΛΟ</c:v>
                </c:pt>
                <c:pt idx="1">
                  <c:v>ΗΛΙΚΙΑΚΗ ΚΑΤΗΓΟΡΙΑ</c:v>
                </c:pt>
                <c:pt idx="2">
                  <c:v>18-24 ετών*</c:v>
                </c:pt>
                <c:pt idx="3">
                  <c:v>25-34 ετών</c:v>
                </c:pt>
                <c:pt idx="4">
                  <c:v>35-44 ετών</c:v>
                </c:pt>
                <c:pt idx="5">
                  <c:v>45-54 ετών</c:v>
                </c:pt>
                <c:pt idx="6">
                  <c:v>55-64 ετών</c:v>
                </c:pt>
                <c:pt idx="7">
                  <c:v>65 ετών και άνω</c:v>
                </c:pt>
              </c:strCache>
            </c:strRef>
          </c:cat>
          <c:val>
            <c:numRef>
              <c:f>Φύλλο1!$B$2:$B$9</c:f>
              <c:numCache>
                <c:formatCode>General</c:formatCode>
                <c:ptCount val="8"/>
                <c:pt idx="0">
                  <c:v>27</c:v>
                </c:pt>
                <c:pt idx="2">
                  <c:v>52</c:v>
                </c:pt>
                <c:pt idx="3">
                  <c:v>49</c:v>
                </c:pt>
                <c:pt idx="4">
                  <c:v>32</c:v>
                </c:pt>
                <c:pt idx="5">
                  <c:v>33</c:v>
                </c:pt>
                <c:pt idx="6">
                  <c:v>21</c:v>
                </c:pt>
                <c:pt idx="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0524288"/>
        <c:axId val="70550656"/>
      </c:barChart>
      <c:catAx>
        <c:axId val="705242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70550656"/>
        <c:crosses val="autoZero"/>
        <c:auto val="1"/>
        <c:lblAlgn val="ctr"/>
        <c:lblOffset val="100"/>
        <c:noMultiLvlLbl val="0"/>
      </c:catAx>
      <c:valAx>
        <c:axId val="70550656"/>
        <c:scaling>
          <c:orientation val="minMax"/>
          <c:max val="6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70524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1">
          <a:solidFill>
            <a:schemeClr val="tx1">
              <a:lumMod val="50000"/>
              <a:lumOff val="50000"/>
            </a:schemeClr>
          </a:solidFill>
          <a:latin typeface="Calibri" pitchFamily="34" charset="0"/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67871371188651"/>
          <c:y val="4.0542766001946645E-2"/>
          <c:w val="0.66732128628812337"/>
          <c:h val="0.919167669867577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6"/>
              <c:layout>
                <c:manualLayout>
                  <c:x val="4.03437069638611E-3"/>
                  <c:y val="7.8434940705473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7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Φύλλο1!$A$2:$A$10</c:f>
              <c:strCache>
                <c:ptCount val="9"/>
                <c:pt idx="0">
                  <c:v>ΣΥΝΟΛΟ</c:v>
                </c:pt>
                <c:pt idx="1">
                  <c:v>ΘΕΣΗ ΣΤΗΝ ΑΠΑΣΧΟΛΗΣΗ</c:v>
                </c:pt>
                <c:pt idx="2">
                  <c:v>Εργοδ.-Αυτ/μενοι</c:v>
                </c:pt>
                <c:pt idx="3">
                  <c:v>Μισθωτοί Δ.Τ.*</c:v>
                </c:pt>
                <c:pt idx="4">
                  <c:v>Μισθωτοί Ι.Τ.</c:v>
                </c:pt>
                <c:pt idx="5">
                  <c:v>Άνεργοι</c:v>
                </c:pt>
                <c:pt idx="6">
                  <c:v>Συνταξιούχοι</c:v>
                </c:pt>
                <c:pt idx="7">
                  <c:v>Νοικοκυρές</c:v>
                </c:pt>
                <c:pt idx="8">
                  <c:v>Φοιτητές*</c:v>
                </c:pt>
              </c:strCache>
            </c:strRef>
          </c:cat>
          <c:val>
            <c:numRef>
              <c:f>Φύλλο1!$B$2:$B$10</c:f>
              <c:numCache>
                <c:formatCode>General</c:formatCode>
                <c:ptCount val="9"/>
                <c:pt idx="0">
                  <c:v>27</c:v>
                </c:pt>
                <c:pt idx="2">
                  <c:v>35</c:v>
                </c:pt>
                <c:pt idx="3">
                  <c:v>28</c:v>
                </c:pt>
                <c:pt idx="4">
                  <c:v>38</c:v>
                </c:pt>
                <c:pt idx="5">
                  <c:v>33</c:v>
                </c:pt>
                <c:pt idx="6">
                  <c:v>15</c:v>
                </c:pt>
                <c:pt idx="7">
                  <c:v>19</c:v>
                </c:pt>
                <c:pt idx="8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0580480"/>
        <c:axId val="74256384"/>
      </c:barChart>
      <c:catAx>
        <c:axId val="705804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74256384"/>
        <c:crosses val="autoZero"/>
        <c:auto val="1"/>
        <c:lblAlgn val="ctr"/>
        <c:lblOffset val="100"/>
        <c:noMultiLvlLbl val="0"/>
      </c:catAx>
      <c:valAx>
        <c:axId val="74256384"/>
        <c:scaling>
          <c:orientation val="minMax"/>
          <c:max val="6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70580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 b="1">
          <a:solidFill>
            <a:schemeClr val="tx1">
              <a:lumMod val="50000"/>
              <a:lumOff val="50000"/>
            </a:schemeClr>
          </a:solidFill>
          <a:latin typeface="Calibri" pitchFamily="34" charset="0"/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21711187970676"/>
          <c:y val="3.4443296046102981E-2"/>
          <c:w val="0.64467485956778792"/>
          <c:h val="0.952058782923918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invertIfNegative val="0"/>
          <c:dLbls>
            <c:dLbl>
              <c:idx val="6"/>
              <c:layout>
                <c:manualLayout>
                  <c:x val="4.0343706963861404E-3"/>
                  <c:y val="7.8434940705473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Φύλλο1!$A$2:$A$10</c:f>
              <c:strCache>
                <c:ptCount val="9"/>
                <c:pt idx="0">
                  <c:v>Χθες</c:v>
                </c:pt>
                <c:pt idx="1">
                  <c:v>Την τελευταία εβδομάδα</c:v>
                </c:pt>
                <c:pt idx="2">
                  <c:v>Τον τελευταίο μήνα</c:v>
                </c:pt>
                <c:pt idx="3">
                  <c:v>Τον τελευταίο χρόνο</c:v>
                </c:pt>
                <c:pt idx="4">
                  <c:v>Την τελευταία πενταετία</c:v>
                </c:pt>
                <c:pt idx="5">
                  <c:v>Παλαιότερα</c:v>
                </c:pt>
                <c:pt idx="6">
                  <c:v>Όταν ήταν παιδιά</c:v>
                </c:pt>
                <c:pt idx="7">
                  <c:v>Δεν έχουν κάνει ποτέ – Δεν ξέρουν ποδήλατο</c:v>
                </c:pt>
                <c:pt idx="8">
                  <c:v>ΔΘ</c:v>
                </c:pt>
              </c:strCache>
            </c:strRef>
          </c:cat>
          <c:val>
            <c:numRef>
              <c:f>Φύλλο1!$B$2:$B$10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4</c:v>
                </c:pt>
                <c:pt idx="3">
                  <c:v>14</c:v>
                </c:pt>
                <c:pt idx="4">
                  <c:v>8</c:v>
                </c:pt>
                <c:pt idx="5">
                  <c:v>25</c:v>
                </c:pt>
                <c:pt idx="6">
                  <c:v>20</c:v>
                </c:pt>
                <c:pt idx="7">
                  <c:v>14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4740480"/>
        <c:axId val="74742016"/>
      </c:barChart>
      <c:catAx>
        <c:axId val="747404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74742016"/>
        <c:crosses val="autoZero"/>
        <c:auto val="1"/>
        <c:lblAlgn val="ctr"/>
        <c:lblOffset val="100"/>
        <c:noMultiLvlLbl val="0"/>
      </c:catAx>
      <c:valAx>
        <c:axId val="74742016"/>
        <c:scaling>
          <c:orientation val="minMax"/>
          <c:max val="35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74740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>
          <a:solidFill>
            <a:schemeClr val="tx1">
              <a:lumMod val="50000"/>
              <a:lumOff val="50000"/>
            </a:schemeClr>
          </a:solidFill>
          <a:latin typeface="Calibri" pitchFamily="34" charset="0"/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84050314992336"/>
          <c:y val="3.1826397821315626E-2"/>
          <c:w val="0.54083904156368789"/>
          <c:h val="0.952058782923918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c:spPr>
          </c:dPt>
          <c:dLbls>
            <c:dLbl>
              <c:idx val="6"/>
              <c:layout>
                <c:manualLayout>
                  <c:x val="4.0343706963861404E-3"/>
                  <c:y val="7.8434940705473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Φύλλο1!$A$2:$A$15</c:f>
              <c:strCache>
                <c:ptCount val="13"/>
                <c:pt idx="0">
                  <c:v>Ναι, χρησιμοποιούν το ποδήλατο όσο συχνά θέλουν</c:v>
                </c:pt>
                <c:pt idx="1">
                  <c:v>Όχι, γιατί δεν υπάρχουν υποδομές / ποδηλατόδρομοι</c:v>
                </c:pt>
                <c:pt idx="2">
                  <c:v>Όχι, γιατί είναι επικίνδυνο</c:v>
                </c:pt>
                <c:pt idx="3">
                  <c:v>Όχι, γιατί αισθάνονται ανασφάλεια να βγουν στο δρόμο</c:v>
                </c:pt>
                <c:pt idx="4">
                  <c:v>Όχι, γιατί δεν έχουν το χρόνο</c:v>
                </c:pt>
                <c:pt idx="5">
                  <c:v>Όχι, γιατί έχει ζημιά / πρόβλημα το ποδήλατο / γιατί δεν έχουν ποδήλατο</c:v>
                </c:pt>
                <c:pt idx="6">
                  <c:v>Όχι, γιατί έχει ανηφόρες/κατηφόρες</c:v>
                </c:pt>
                <c:pt idx="7">
                  <c:v>Όχι, γιατί οι οδηγοί δεν προσέχουν</c:v>
                </c:pt>
                <c:pt idx="8">
                  <c:v>Όχι, γιατί προτιμούν άλλα μέσα (π.χ. αυτοκίνητο)</c:v>
                </c:pt>
                <c:pt idx="9">
                  <c:v>Όχι, γιατί τους κουράζει</c:v>
                </c:pt>
                <c:pt idx="10">
                  <c:v>Όχι, γιατί δεν έχουν τον απαραίτητο εξοπλισμό</c:v>
                </c:pt>
                <c:pt idx="11">
                  <c:v>Όχι, για άλλον λόγο</c:v>
                </c:pt>
                <c:pt idx="12">
                  <c:v>Χωρίς γνώμη</c:v>
                </c:pt>
              </c:strCache>
            </c:strRef>
          </c:cat>
          <c:val>
            <c:numRef>
              <c:f>Φύλλο1!$B$2:$B$15</c:f>
              <c:numCache>
                <c:formatCode>General</c:formatCode>
                <c:ptCount val="13"/>
                <c:pt idx="0">
                  <c:v>21</c:v>
                </c:pt>
                <c:pt idx="1">
                  <c:v>27</c:v>
                </c:pt>
                <c:pt idx="2">
                  <c:v>15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14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4759552"/>
        <c:axId val="75039872"/>
      </c:barChart>
      <c:catAx>
        <c:axId val="747595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75039872"/>
        <c:crosses val="autoZero"/>
        <c:auto val="1"/>
        <c:lblAlgn val="ctr"/>
        <c:lblOffset val="100"/>
        <c:noMultiLvlLbl val="0"/>
      </c:catAx>
      <c:valAx>
        <c:axId val="75039872"/>
        <c:scaling>
          <c:orientation val="minMax"/>
          <c:max val="35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74759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>
          <a:solidFill>
            <a:schemeClr val="tx1">
              <a:lumMod val="50000"/>
              <a:lumOff val="50000"/>
            </a:schemeClr>
          </a:solidFill>
          <a:latin typeface="Calibri" pitchFamily="34" charset="0"/>
        </a:defRPr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545084653571176"/>
          <c:y val="1.439915813465564E-2"/>
          <c:w val="0.55326171438424132"/>
          <c:h val="0.9714548856021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Άνδρες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6"/>
              <c:layout>
                <c:manualLayout>
                  <c:x val="4.0343706963861404E-3"/>
                  <c:y val="7.8434940705473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Φύλλο1!$A$2:$A$14</c:f>
              <c:strCache>
                <c:ptCount val="13"/>
                <c:pt idx="0">
                  <c:v>Ναι, χρησιμοποιούν το ποδήλατο όσο συχνά θέλουν</c:v>
                </c:pt>
                <c:pt idx="1">
                  <c:v>Όχι, γιατί δεν υπάρχουν υποδομές / ποδηλατόδρομοι</c:v>
                </c:pt>
                <c:pt idx="2">
                  <c:v>Όχι, γιατί είναι επικίνδυνο</c:v>
                </c:pt>
                <c:pt idx="3">
                  <c:v>Όχι, γιατί αισθάνονται ανασφάλεια να βγουν στο δρόμο</c:v>
                </c:pt>
                <c:pt idx="4">
                  <c:v>Όχι, γιατί δεν έχουν το χρόνο</c:v>
                </c:pt>
                <c:pt idx="5">
                  <c:v>Όχι, γιατί έχει ζημιά / πρόβλημα το ποδήλατο / γιατί δεν έχουν ποδήλατο</c:v>
                </c:pt>
                <c:pt idx="6">
                  <c:v>Όχι, γιατί έχει ανηφόρες/κατηφόρες</c:v>
                </c:pt>
                <c:pt idx="7">
                  <c:v>Όχι, γιατί οι οδηγοί δεν προσέχουν</c:v>
                </c:pt>
                <c:pt idx="8">
                  <c:v>Όχι, γιατί προτιμούν άλλα μέσα (π.χ. αυτοκίνητο)</c:v>
                </c:pt>
                <c:pt idx="9">
                  <c:v>Όχι, γιατί τους κουράζει</c:v>
                </c:pt>
                <c:pt idx="10">
                  <c:v>Όχι, γιατί δεν έχουν τον απαραίτητο εξοπλισμό</c:v>
                </c:pt>
                <c:pt idx="11">
                  <c:v>Όχι, για άλλον λόγο</c:v>
                </c:pt>
                <c:pt idx="12">
                  <c:v>Χωρίς γνώμη</c:v>
                </c:pt>
              </c:strCache>
            </c:strRef>
          </c:cat>
          <c:val>
            <c:numRef>
              <c:f>Φύλλο1!$B$2:$B$14</c:f>
              <c:numCache>
                <c:formatCode>General</c:formatCode>
                <c:ptCount val="13"/>
                <c:pt idx="0">
                  <c:v>28</c:v>
                </c:pt>
                <c:pt idx="1">
                  <c:v>22</c:v>
                </c:pt>
                <c:pt idx="2">
                  <c:v>14</c:v>
                </c:pt>
                <c:pt idx="3">
                  <c:v>5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14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Γυναίκες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 algn="ctr">
                  <a:defRPr lang="el-GR" sz="12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Calibri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Φύλλο1!$A$2:$A$14</c:f>
              <c:strCache>
                <c:ptCount val="13"/>
                <c:pt idx="0">
                  <c:v>Ναι, χρησιμοποιούν το ποδήλατο όσο συχνά θέλουν</c:v>
                </c:pt>
                <c:pt idx="1">
                  <c:v>Όχι, γιατί δεν υπάρχουν υποδομές / ποδηλατόδρομοι</c:v>
                </c:pt>
                <c:pt idx="2">
                  <c:v>Όχι, γιατί είναι επικίνδυνο</c:v>
                </c:pt>
                <c:pt idx="3">
                  <c:v>Όχι, γιατί αισθάνονται ανασφάλεια να βγουν στο δρόμο</c:v>
                </c:pt>
                <c:pt idx="4">
                  <c:v>Όχι, γιατί δεν έχουν το χρόνο</c:v>
                </c:pt>
                <c:pt idx="5">
                  <c:v>Όχι, γιατί έχει ζημιά / πρόβλημα το ποδήλατο / γιατί δεν έχουν ποδήλατο</c:v>
                </c:pt>
                <c:pt idx="6">
                  <c:v>Όχι, γιατί έχει ανηφόρες/κατηφόρες</c:v>
                </c:pt>
                <c:pt idx="7">
                  <c:v>Όχι, γιατί οι οδηγοί δεν προσέχουν</c:v>
                </c:pt>
                <c:pt idx="8">
                  <c:v>Όχι, γιατί προτιμούν άλλα μέσα (π.χ. αυτοκίνητο)</c:v>
                </c:pt>
                <c:pt idx="9">
                  <c:v>Όχι, γιατί τους κουράζει</c:v>
                </c:pt>
                <c:pt idx="10">
                  <c:v>Όχι, γιατί δεν έχουν τον απαραίτητο εξοπλισμό</c:v>
                </c:pt>
                <c:pt idx="11">
                  <c:v>Όχι, για άλλον λόγο</c:v>
                </c:pt>
                <c:pt idx="12">
                  <c:v>Χωρίς γνώμη</c:v>
                </c:pt>
              </c:strCache>
            </c:strRef>
          </c:cat>
          <c:val>
            <c:numRef>
              <c:f>Φύλλο1!$C$2:$C$14</c:f>
              <c:numCache>
                <c:formatCode>General</c:formatCode>
                <c:ptCount val="13"/>
                <c:pt idx="0">
                  <c:v>10</c:v>
                </c:pt>
                <c:pt idx="1">
                  <c:v>34</c:v>
                </c:pt>
                <c:pt idx="2">
                  <c:v>7</c:v>
                </c:pt>
                <c:pt idx="3">
                  <c:v>11</c:v>
                </c:pt>
                <c:pt idx="4">
                  <c:v>8</c:v>
                </c:pt>
                <c:pt idx="5">
                  <c:v>7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15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4783360"/>
        <c:axId val="74789248"/>
      </c:barChart>
      <c:catAx>
        <c:axId val="74783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l-GR"/>
          </a:p>
        </c:txPr>
        <c:crossAx val="74789248"/>
        <c:crosses val="autoZero"/>
        <c:auto val="1"/>
        <c:lblAlgn val="ctr"/>
        <c:lblOffset val="100"/>
        <c:noMultiLvlLbl val="0"/>
      </c:catAx>
      <c:valAx>
        <c:axId val="74789248"/>
        <c:scaling>
          <c:orientation val="minMax"/>
          <c:max val="45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74783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800422967894357"/>
          <c:y val="0.81174893737556075"/>
          <c:w val="0.11539573361466014"/>
          <c:h val="0.13246780836694266"/>
        </c:manualLayout>
      </c:layout>
      <c:overlay val="1"/>
      <c:txPr>
        <a:bodyPr/>
        <a:lstStyle/>
        <a:p>
          <a:pPr>
            <a:defRPr sz="1600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800" b="1">
          <a:solidFill>
            <a:schemeClr val="tx1">
              <a:lumMod val="50000"/>
              <a:lumOff val="50000"/>
            </a:schemeClr>
          </a:solidFill>
          <a:latin typeface="Calibri" pitchFamily="34" charset="0"/>
        </a:defRPr>
      </a:pPr>
      <a:endParaRPr lang="el-GR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B201B-055C-4F94-BB7F-D14FC8BBF7C7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25574B9-D4BA-41EF-878F-5AA2E4D16F0B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algn="r"/>
          <a:r>
            <a:rPr lang="el-GR" sz="2400" b="1" i="0" dirty="0" smtClean="0">
              <a:solidFill>
                <a:schemeClr val="bg1">
                  <a:lumMod val="95000"/>
                </a:schemeClr>
              </a:solidFill>
              <a:effectLst/>
              <a:latin typeface="Calibri" pitchFamily="34" charset="0"/>
            </a:rPr>
            <a:t>ΠΟΔΗΛΑΤΟ ΣΤΗΝ ΠΟΛΗ</a:t>
          </a:r>
        </a:p>
      </dgm:t>
    </dgm:pt>
    <dgm:pt modelId="{392E7C15-B628-41BB-AD2F-71DE674EBC4A}" type="parTrans" cxnId="{611986EF-FBDF-4091-9CBC-FEFCCA21999C}">
      <dgm:prSet/>
      <dgm:spPr/>
      <dgm:t>
        <a:bodyPr/>
        <a:lstStyle/>
        <a:p>
          <a:endParaRPr lang="el-GR"/>
        </a:p>
      </dgm:t>
    </dgm:pt>
    <dgm:pt modelId="{D4C588F9-C3E5-4959-A842-16EE2178CF8E}" type="sibTrans" cxnId="{611986EF-FBDF-4091-9CBC-FEFCCA21999C}">
      <dgm:prSet/>
      <dgm:spPr/>
      <dgm:t>
        <a:bodyPr/>
        <a:lstStyle/>
        <a:p>
          <a:endParaRPr lang="el-GR"/>
        </a:p>
      </dgm:t>
    </dgm:pt>
    <dgm:pt modelId="{3F413DA3-3206-48A5-9B45-A121E1FF23B5}" type="pres">
      <dgm:prSet presAssocID="{1A4B201B-055C-4F94-BB7F-D14FC8BBF7C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1E15C3A-0640-4B04-BD14-556CB2777477}" type="pres">
      <dgm:prSet presAssocID="{C25574B9-D4BA-41EF-878F-5AA2E4D16F0B}" presName="comp" presStyleCnt="0"/>
      <dgm:spPr/>
    </dgm:pt>
    <dgm:pt modelId="{0A4A1393-1D7E-455C-B824-3DB3D8E604D0}" type="pres">
      <dgm:prSet presAssocID="{C25574B9-D4BA-41EF-878F-5AA2E4D16F0B}" presName="box" presStyleLbl="node1" presStyleIdx="0" presStyleCnt="1" custScaleY="100098" custLinFactNeighborX="-1729"/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D87C43C2-B461-45A0-9586-CCF15D12A375}" type="pres">
      <dgm:prSet presAssocID="{C25574B9-D4BA-41EF-878F-5AA2E4D16F0B}" presName="img" presStyleLbl="fgImgPlace1" presStyleIdx="0" presStyleCnt="1" custScaleX="202037" custScaleY="94790" custLinFactNeighborX="39437" custLinFactNeighborY="1313"/>
      <dgm:spPr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A78B397F-C045-4E8A-A54D-F3B952F0CADD}" type="pres">
      <dgm:prSet presAssocID="{C25574B9-D4BA-41EF-878F-5AA2E4D16F0B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4DCC970-E5AC-44D5-B19C-24EAFC27F461}" type="presOf" srcId="{C25574B9-D4BA-41EF-878F-5AA2E4D16F0B}" destId="{A78B397F-C045-4E8A-A54D-F3B952F0CADD}" srcOrd="1" destOrd="0" presId="urn:microsoft.com/office/officeart/2005/8/layout/vList4#1"/>
    <dgm:cxn modelId="{129F30F5-5551-448B-8FC6-F6243CDE5496}" type="presOf" srcId="{C25574B9-D4BA-41EF-878F-5AA2E4D16F0B}" destId="{0A4A1393-1D7E-455C-B824-3DB3D8E604D0}" srcOrd="0" destOrd="0" presId="urn:microsoft.com/office/officeart/2005/8/layout/vList4#1"/>
    <dgm:cxn modelId="{611986EF-FBDF-4091-9CBC-FEFCCA21999C}" srcId="{1A4B201B-055C-4F94-BB7F-D14FC8BBF7C7}" destId="{C25574B9-D4BA-41EF-878F-5AA2E4D16F0B}" srcOrd="0" destOrd="0" parTransId="{392E7C15-B628-41BB-AD2F-71DE674EBC4A}" sibTransId="{D4C588F9-C3E5-4959-A842-16EE2178CF8E}"/>
    <dgm:cxn modelId="{68764672-F459-48BA-BB0E-FD622A07D1E7}" type="presOf" srcId="{1A4B201B-055C-4F94-BB7F-D14FC8BBF7C7}" destId="{3F413DA3-3206-48A5-9B45-A121E1FF23B5}" srcOrd="0" destOrd="0" presId="urn:microsoft.com/office/officeart/2005/8/layout/vList4#1"/>
    <dgm:cxn modelId="{89FC63CF-A191-46B6-9E3B-8A136A84053F}" type="presParOf" srcId="{3F413DA3-3206-48A5-9B45-A121E1FF23B5}" destId="{41E15C3A-0640-4B04-BD14-556CB2777477}" srcOrd="0" destOrd="0" presId="urn:microsoft.com/office/officeart/2005/8/layout/vList4#1"/>
    <dgm:cxn modelId="{71CC3514-8221-4970-AA18-ED29D74B780D}" type="presParOf" srcId="{41E15C3A-0640-4B04-BD14-556CB2777477}" destId="{0A4A1393-1D7E-455C-B824-3DB3D8E604D0}" srcOrd="0" destOrd="0" presId="urn:microsoft.com/office/officeart/2005/8/layout/vList4#1"/>
    <dgm:cxn modelId="{23A779B6-F065-40DB-8119-71B4650C8FC1}" type="presParOf" srcId="{41E15C3A-0640-4B04-BD14-556CB2777477}" destId="{D87C43C2-B461-45A0-9586-CCF15D12A375}" srcOrd="1" destOrd="0" presId="urn:microsoft.com/office/officeart/2005/8/layout/vList4#1"/>
    <dgm:cxn modelId="{2645FAF1-E2DD-4D72-B800-5D591D55FF30}" type="presParOf" srcId="{41E15C3A-0640-4B04-BD14-556CB2777477}" destId="{A78B397F-C045-4E8A-A54D-F3B952F0CAD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A1393-1D7E-455C-B824-3DB3D8E604D0}">
      <dsp:nvSpPr>
        <dsp:cNvPr id="0" name=""/>
        <dsp:cNvSpPr/>
      </dsp:nvSpPr>
      <dsp:spPr>
        <a:xfrm>
          <a:off x="144033" y="0"/>
          <a:ext cx="8286776" cy="2711997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i="0" kern="1200" dirty="0" smtClean="0">
              <a:solidFill>
                <a:schemeClr val="bg1">
                  <a:lumMod val="95000"/>
                </a:schemeClr>
              </a:solidFill>
              <a:effectLst/>
              <a:latin typeface="Calibri" pitchFamily="34" charset="0"/>
            </a:rPr>
            <a:t>ΠΟΔΗΛΑΤΟ ΣΤΗΝ ΠΟΛΗ</a:t>
          </a:r>
        </a:p>
      </dsp:txBody>
      <dsp:txXfrm>
        <a:off x="2072322" y="0"/>
        <a:ext cx="6358486" cy="2711997"/>
      </dsp:txXfrm>
    </dsp:sp>
    <dsp:sp modelId="{D87C43C2-B461-45A0-9586-CCF15D12A375}">
      <dsp:nvSpPr>
        <dsp:cNvPr id="0" name=""/>
        <dsp:cNvSpPr/>
      </dsp:nvSpPr>
      <dsp:spPr>
        <a:xfrm>
          <a:off x="366299" y="357183"/>
          <a:ext cx="3348470" cy="2054548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449" y="5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/>
          <a:lstStyle>
            <a:lvl1pPr algn="r">
              <a:defRPr sz="1200"/>
            </a:lvl1pPr>
          </a:lstStyle>
          <a:p>
            <a:fld id="{150070A8-6B2F-4F27-8D35-FE97BAA88CEA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4" y="9428587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449" y="9428587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 anchor="b"/>
          <a:lstStyle>
            <a:lvl1pPr algn="r">
              <a:defRPr sz="1200"/>
            </a:lvl1pPr>
          </a:lstStyle>
          <a:p>
            <a:fld id="{E5EF328A-0E91-416A-90EA-502D0BC6B53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910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9" y="5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/>
          <a:lstStyle>
            <a:lvl1pPr algn="r">
              <a:defRPr sz="1200"/>
            </a:lvl1pPr>
          </a:lstStyle>
          <a:p>
            <a:fld id="{5F810C87-3618-4817-8B9B-779D308C818A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5" tIns="45679" rIns="91355" bIns="45679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355" tIns="45679" rIns="91355" bIns="45679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4" y="9428587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9" y="9428587"/>
            <a:ext cx="2945659" cy="496332"/>
          </a:xfrm>
          <a:prstGeom prst="rect">
            <a:avLst/>
          </a:prstGeom>
        </p:spPr>
        <p:txBody>
          <a:bodyPr vert="horz" lIns="91355" tIns="45679" rIns="91355" bIns="45679" rtlCol="0" anchor="b"/>
          <a:lstStyle>
            <a:lvl1pPr algn="r">
              <a:defRPr sz="1200"/>
            </a:lvl1pPr>
          </a:lstStyle>
          <a:p>
            <a:fld id="{0F6AC108-04C3-4992-9F73-9343FADC2E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27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5825" y="715963"/>
            <a:ext cx="5033963" cy="3776662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0" y="5929330"/>
            <a:ext cx="9144000" cy="928670"/>
          </a:xfrm>
          <a:solidFill>
            <a:schemeClr val="tx1">
              <a:lumMod val="65000"/>
            </a:schemeClr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dirty="0" smtClean="0"/>
              <a:t>Κάντε κλικ για να επεξεργαστείτε τον υπότιτλο του υποδείγματος</a:t>
            </a:r>
            <a:endParaRPr kumimoji="0" lang="en-US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42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21 - Θέση τίτλου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4"/>
            <a:ext cx="2667000" cy="365125"/>
          </a:xfrm>
        </p:spPr>
        <p:txBody>
          <a:bodyPr rtlCol="0"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10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/>
          <a:lstStyle/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6"/>
            <a:ext cx="2209800" cy="365125"/>
          </a:xfrm>
        </p:spPr>
        <p:txBody>
          <a:bodyPr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3" y="6248211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4"/>
            <a:ext cx="533400" cy="244476"/>
          </a:xfrm>
          <a:prstGeom prst="rect">
            <a:avLst/>
          </a:prstGeom>
        </p:spPr>
        <p:txBody>
          <a:bodyPr/>
          <a:lstStyle/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Τίτλος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73723" y="228600"/>
            <a:ext cx="7936523" cy="12573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γραφήματος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pic>
        <p:nvPicPr>
          <p:cNvPr id="5" name="7 - Εικόνα" descr="New Ima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515124"/>
            <a:ext cx="1524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pic>
        <p:nvPicPr>
          <p:cNvPr id="10" name="7 - Εικόνα" descr="New Ima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515124"/>
            <a:ext cx="1524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4000496" y="6553200"/>
            <a:ext cx="12144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</a:t>
            </a: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4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0</a:t>
            </a: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25</a:t>
            </a:r>
            <a:r>
              <a:rPr lang="el-GR" sz="900" b="1" i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/ Διάγραμμα </a:t>
            </a:r>
            <a:fld id="{360D5C39-B479-43FC-9174-6F0247EBB7E0}" type="slidenum">
              <a:rPr lang="el-GR"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71604" y="6500834"/>
            <a:ext cx="107157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www.publicissue.gr</a:t>
            </a:r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2" name="Picture 3" descr="image00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650" y="6226694"/>
            <a:ext cx="894350" cy="63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0FC6A4E-9576-4007-9B6C-1DE47939F3B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848561"/>
            <a:ext cx="4320480" cy="4388751"/>
          </a:xfrm>
        </p:spPr>
        <p:txBody>
          <a:bodyPr/>
          <a:lstStyle/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716016" y="1848561"/>
            <a:ext cx="4320480" cy="4388751"/>
          </a:xfrm>
        </p:spPr>
        <p:txBody>
          <a:bodyPr/>
          <a:lstStyle/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pic>
        <p:nvPicPr>
          <p:cNvPr id="13" name="7 - Εικόνα" descr="New Ima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515124"/>
            <a:ext cx="1524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4000496" y="6553200"/>
            <a:ext cx="12144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</a:t>
            </a: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4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0</a:t>
            </a: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25</a:t>
            </a:r>
            <a:r>
              <a:rPr lang="el-GR" sz="900" b="1" i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/ Διάγραμμα </a:t>
            </a:r>
            <a:fld id="{360D5C39-B479-43FC-9174-6F0247EBB7E0}" type="slidenum">
              <a:rPr lang="el-GR"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71604" y="6500834"/>
            <a:ext cx="107157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www.publicissue.gr</a:t>
            </a:r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6" name="Picture 3" descr="image00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650" y="6226694"/>
            <a:ext cx="894350" cy="63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5 - Θέση κειμένου"/>
          <p:cNvSpPr>
            <a:spLocks noGrp="1"/>
          </p:cNvSpPr>
          <p:nvPr>
            <p:ph type="body" sz="quarter" idx="10"/>
          </p:nvPr>
        </p:nvSpPr>
        <p:spPr>
          <a:xfrm>
            <a:off x="179512" y="1556792"/>
            <a:ext cx="4320480" cy="288032"/>
          </a:xfrm>
          <a:noFill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9" name="15 - Θέση κειμένου"/>
          <p:cNvSpPr>
            <a:spLocks noGrp="1"/>
          </p:cNvSpPr>
          <p:nvPr>
            <p:ph type="body" sz="quarter" idx="11"/>
          </p:nvPr>
        </p:nvSpPr>
        <p:spPr>
          <a:xfrm>
            <a:off x="4716016" y="1556792"/>
            <a:ext cx="4320480" cy="288032"/>
          </a:xfrm>
          <a:noFill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ρία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589567"/>
            <a:ext cx="4320480" cy="4572000"/>
          </a:xfrm>
        </p:spPr>
        <p:txBody>
          <a:bodyPr/>
          <a:lstStyle/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 rtlCol="0"/>
          <a:lstStyle/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pic>
        <p:nvPicPr>
          <p:cNvPr id="13" name="7 - Εικόνα" descr="New Ima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515124"/>
            <a:ext cx="1524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4000496" y="6553200"/>
            <a:ext cx="12144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2013016</a:t>
            </a:r>
            <a:r>
              <a:rPr lang="el-GR" sz="900" b="1" i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/ Διάγραμμα </a:t>
            </a:r>
            <a:fld id="{360D5C39-B479-43FC-9174-6F0247EBB7E0}" type="slidenum">
              <a:rPr lang="el-GR"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71604" y="6500834"/>
            <a:ext cx="107157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www.publicissue.gr</a:t>
            </a:r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6" name="Picture 3" descr="image00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650" y="6226694"/>
            <a:ext cx="894350" cy="63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2 - Θέση περιεχομένου"/>
          <p:cNvSpPr>
            <a:spLocks noGrp="1"/>
          </p:cNvSpPr>
          <p:nvPr>
            <p:ph sz="quarter" idx="20"/>
          </p:nvPr>
        </p:nvSpPr>
        <p:spPr>
          <a:xfrm>
            <a:off x="5214942" y="1628800"/>
            <a:ext cx="3821554" cy="225246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8" name="12 - Θέση περιεχομένου"/>
          <p:cNvSpPr>
            <a:spLocks noGrp="1"/>
          </p:cNvSpPr>
          <p:nvPr>
            <p:ph sz="quarter" idx="28"/>
          </p:nvPr>
        </p:nvSpPr>
        <p:spPr>
          <a:xfrm>
            <a:off x="5214942" y="3933056"/>
            <a:ext cx="3821554" cy="225246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818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 rtlCol="0"/>
          <a:lstStyle/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Σύγκριση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71215" y="1844824"/>
            <a:ext cx="4428777" cy="1964432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 rtlCol="0"/>
          <a:lstStyle/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71215" y="1556792"/>
            <a:ext cx="4428777" cy="288032"/>
          </a:xfrm>
          <a:noFill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9" name="12 - Θέση περιεχομένου"/>
          <p:cNvSpPr>
            <a:spLocks noGrp="1"/>
          </p:cNvSpPr>
          <p:nvPr>
            <p:ph sz="quarter" idx="20"/>
          </p:nvPr>
        </p:nvSpPr>
        <p:spPr>
          <a:xfrm>
            <a:off x="4607719" y="1844824"/>
            <a:ext cx="4428777" cy="1964432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20" name="14 - Θέση κειμένου"/>
          <p:cNvSpPr>
            <a:spLocks noGrp="1"/>
          </p:cNvSpPr>
          <p:nvPr>
            <p:ph type="body" sz="quarter" idx="21"/>
          </p:nvPr>
        </p:nvSpPr>
        <p:spPr>
          <a:xfrm>
            <a:off x="4607719" y="1556792"/>
            <a:ext cx="4428777" cy="288032"/>
          </a:xfrm>
          <a:noFill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1" name="10 - Θέση περιεχομένου"/>
          <p:cNvSpPr>
            <a:spLocks noGrp="1"/>
          </p:cNvSpPr>
          <p:nvPr>
            <p:ph sz="quarter" idx="22"/>
          </p:nvPr>
        </p:nvSpPr>
        <p:spPr>
          <a:xfrm>
            <a:off x="71215" y="4149080"/>
            <a:ext cx="4428777" cy="2108448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23" name="15 - Θέση κειμένου"/>
          <p:cNvSpPr>
            <a:spLocks noGrp="1"/>
          </p:cNvSpPr>
          <p:nvPr>
            <p:ph type="body" sz="quarter" idx="24"/>
          </p:nvPr>
        </p:nvSpPr>
        <p:spPr>
          <a:xfrm>
            <a:off x="71215" y="3861048"/>
            <a:ext cx="4428777" cy="288032"/>
          </a:xfrm>
          <a:noFill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7" name="12 - Θέση περιεχομένου"/>
          <p:cNvSpPr>
            <a:spLocks noGrp="1"/>
          </p:cNvSpPr>
          <p:nvPr>
            <p:ph sz="quarter" idx="28"/>
          </p:nvPr>
        </p:nvSpPr>
        <p:spPr>
          <a:xfrm>
            <a:off x="4607719" y="4149080"/>
            <a:ext cx="4428777" cy="2108448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14 - Θέση κειμένου"/>
          <p:cNvSpPr>
            <a:spLocks noGrp="1"/>
          </p:cNvSpPr>
          <p:nvPr>
            <p:ph type="body" sz="quarter" idx="29"/>
          </p:nvPr>
        </p:nvSpPr>
        <p:spPr>
          <a:xfrm>
            <a:off x="4607719" y="3861048"/>
            <a:ext cx="4428777" cy="288032"/>
          </a:xfrm>
          <a:noFill/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pic>
        <p:nvPicPr>
          <p:cNvPr id="29" name="7 - Εικόνα" descr="New Ima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515124"/>
            <a:ext cx="1524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13"/>
          <p:cNvSpPr>
            <a:spLocks noChangeArrowheads="1"/>
          </p:cNvSpPr>
          <p:nvPr userDrawn="1"/>
        </p:nvSpPr>
        <p:spPr bwMode="auto">
          <a:xfrm>
            <a:off x="4000496" y="6553200"/>
            <a:ext cx="12144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2013016</a:t>
            </a:r>
            <a:r>
              <a:rPr lang="el-GR" sz="900" b="1" i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/ Διάγραμμα </a:t>
            </a:r>
            <a:fld id="{360D5C39-B479-43FC-9174-6F0247EBB7E0}" type="slidenum">
              <a:rPr lang="el-GR"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 userDrawn="1"/>
        </p:nvSpPr>
        <p:spPr bwMode="auto">
          <a:xfrm>
            <a:off x="1571604" y="6500834"/>
            <a:ext cx="107157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www.publicissue.gr</a:t>
            </a:r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2" name="Picture 3" descr="image00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650" y="6226694"/>
            <a:ext cx="894350" cy="63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1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107504" y="1988840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2352328" y="1988840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 rtlCol="0"/>
          <a:lstStyle/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107504" y="1628800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2352328" y="1628800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7" name="12 - Θέση περιεχομένου"/>
          <p:cNvSpPr>
            <a:spLocks noGrp="1"/>
          </p:cNvSpPr>
          <p:nvPr>
            <p:ph sz="quarter" idx="18"/>
          </p:nvPr>
        </p:nvSpPr>
        <p:spPr>
          <a:xfrm>
            <a:off x="4644008" y="1988840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8" name="14 - Θέση κειμένου"/>
          <p:cNvSpPr>
            <a:spLocks noGrp="1"/>
          </p:cNvSpPr>
          <p:nvPr>
            <p:ph type="body" sz="quarter" idx="19"/>
          </p:nvPr>
        </p:nvSpPr>
        <p:spPr>
          <a:xfrm>
            <a:off x="4644008" y="1628800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9" name="12 - Θέση περιεχομένου"/>
          <p:cNvSpPr>
            <a:spLocks noGrp="1"/>
          </p:cNvSpPr>
          <p:nvPr>
            <p:ph sz="quarter" idx="20"/>
          </p:nvPr>
        </p:nvSpPr>
        <p:spPr>
          <a:xfrm>
            <a:off x="6888832" y="1988840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20" name="14 - Θέση κειμένου"/>
          <p:cNvSpPr>
            <a:spLocks noGrp="1"/>
          </p:cNvSpPr>
          <p:nvPr>
            <p:ph type="body" sz="quarter" idx="21"/>
          </p:nvPr>
        </p:nvSpPr>
        <p:spPr>
          <a:xfrm>
            <a:off x="6888832" y="1628800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1" name="10 - Θέση περιεχομένου"/>
          <p:cNvSpPr>
            <a:spLocks noGrp="1"/>
          </p:cNvSpPr>
          <p:nvPr>
            <p:ph sz="quarter" idx="22"/>
          </p:nvPr>
        </p:nvSpPr>
        <p:spPr>
          <a:xfrm>
            <a:off x="107504" y="4437112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22" name="12 - Θέση περιεχομένου"/>
          <p:cNvSpPr>
            <a:spLocks noGrp="1"/>
          </p:cNvSpPr>
          <p:nvPr>
            <p:ph sz="quarter" idx="23"/>
          </p:nvPr>
        </p:nvSpPr>
        <p:spPr>
          <a:xfrm>
            <a:off x="2352328" y="4437112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3" name="15 - Θέση κειμένου"/>
          <p:cNvSpPr>
            <a:spLocks noGrp="1"/>
          </p:cNvSpPr>
          <p:nvPr>
            <p:ph type="body" sz="quarter" idx="24"/>
          </p:nvPr>
        </p:nvSpPr>
        <p:spPr>
          <a:xfrm>
            <a:off x="107504" y="4077072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4" name="14 - Θέση κειμένου"/>
          <p:cNvSpPr>
            <a:spLocks noGrp="1"/>
          </p:cNvSpPr>
          <p:nvPr>
            <p:ph type="body" sz="quarter" idx="25"/>
          </p:nvPr>
        </p:nvSpPr>
        <p:spPr>
          <a:xfrm>
            <a:off x="2352328" y="4077072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5" name="12 - Θέση περιεχομένου"/>
          <p:cNvSpPr>
            <a:spLocks noGrp="1"/>
          </p:cNvSpPr>
          <p:nvPr>
            <p:ph sz="quarter" idx="26"/>
          </p:nvPr>
        </p:nvSpPr>
        <p:spPr>
          <a:xfrm>
            <a:off x="4644008" y="4437112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14 - Θέση κειμένου"/>
          <p:cNvSpPr>
            <a:spLocks noGrp="1"/>
          </p:cNvSpPr>
          <p:nvPr>
            <p:ph type="body" sz="quarter" idx="27"/>
          </p:nvPr>
        </p:nvSpPr>
        <p:spPr>
          <a:xfrm>
            <a:off x="4644008" y="4077072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7" name="12 - Θέση περιεχομένου"/>
          <p:cNvSpPr>
            <a:spLocks noGrp="1"/>
          </p:cNvSpPr>
          <p:nvPr>
            <p:ph sz="quarter" idx="28"/>
          </p:nvPr>
        </p:nvSpPr>
        <p:spPr>
          <a:xfrm>
            <a:off x="6888832" y="4437112"/>
            <a:ext cx="2147664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14 - Θέση κειμένου"/>
          <p:cNvSpPr>
            <a:spLocks noGrp="1"/>
          </p:cNvSpPr>
          <p:nvPr>
            <p:ph type="body" sz="quarter" idx="29"/>
          </p:nvPr>
        </p:nvSpPr>
        <p:spPr>
          <a:xfrm>
            <a:off x="6888832" y="4077072"/>
            <a:ext cx="2147664" cy="288032"/>
          </a:xfrm>
          <a:noFill/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2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pic>
        <p:nvPicPr>
          <p:cNvPr id="29" name="7 - Εικόνα" descr="New Ima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515124"/>
            <a:ext cx="1524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13"/>
          <p:cNvSpPr>
            <a:spLocks noChangeArrowheads="1"/>
          </p:cNvSpPr>
          <p:nvPr userDrawn="1"/>
        </p:nvSpPr>
        <p:spPr bwMode="auto">
          <a:xfrm>
            <a:off x="4000496" y="6553200"/>
            <a:ext cx="12144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2013016</a:t>
            </a:r>
            <a:r>
              <a:rPr lang="el-GR" sz="900" b="1" i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/ Διάγραμμα </a:t>
            </a:r>
            <a:fld id="{360D5C39-B479-43FC-9174-6F0247EBB7E0}" type="slidenum">
              <a:rPr lang="el-GR"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 userDrawn="1"/>
        </p:nvSpPr>
        <p:spPr bwMode="auto">
          <a:xfrm>
            <a:off x="1571604" y="6500834"/>
            <a:ext cx="107157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www.publicissue.gr</a:t>
            </a:r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2" name="Picture 3" descr="image00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650" y="6226694"/>
            <a:ext cx="894350" cy="63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22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Σύγκριση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107504" y="1988840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1971919" y="1988840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>
          <a:xfrm>
            <a:off x="0" y="1354716"/>
            <a:ext cx="533400" cy="216896"/>
          </a:xfrm>
          <a:prstGeom prst="rect">
            <a:avLst/>
          </a:prstGeom>
        </p:spPr>
        <p:txBody>
          <a:bodyPr rtlCol="0"/>
          <a:lstStyle/>
          <a:p>
            <a:fld id="{50FC6A4E-9576-4007-9B6C-1DE47939F3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107504" y="1628800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1971919" y="1628800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7" name="12 - Θέση περιεχομένου"/>
          <p:cNvSpPr>
            <a:spLocks noGrp="1"/>
          </p:cNvSpPr>
          <p:nvPr>
            <p:ph sz="quarter" idx="18"/>
          </p:nvPr>
        </p:nvSpPr>
        <p:spPr>
          <a:xfrm>
            <a:off x="3772119" y="1988840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8" name="14 - Θέση κειμένου"/>
          <p:cNvSpPr>
            <a:spLocks noGrp="1"/>
          </p:cNvSpPr>
          <p:nvPr>
            <p:ph type="body" sz="quarter" idx="19"/>
          </p:nvPr>
        </p:nvSpPr>
        <p:spPr>
          <a:xfrm>
            <a:off x="3772119" y="1628800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19" name="12 - Θέση περιεχομένου"/>
          <p:cNvSpPr>
            <a:spLocks noGrp="1"/>
          </p:cNvSpPr>
          <p:nvPr>
            <p:ph sz="quarter" idx="20"/>
          </p:nvPr>
        </p:nvSpPr>
        <p:spPr>
          <a:xfrm>
            <a:off x="5572319" y="1988840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20" name="14 - Θέση κειμένου"/>
          <p:cNvSpPr>
            <a:spLocks noGrp="1"/>
          </p:cNvSpPr>
          <p:nvPr>
            <p:ph type="body" sz="quarter" idx="21"/>
          </p:nvPr>
        </p:nvSpPr>
        <p:spPr>
          <a:xfrm>
            <a:off x="5572319" y="1628800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1" name="10 - Θέση περιεχομένου"/>
          <p:cNvSpPr>
            <a:spLocks noGrp="1"/>
          </p:cNvSpPr>
          <p:nvPr>
            <p:ph sz="quarter" idx="22"/>
          </p:nvPr>
        </p:nvSpPr>
        <p:spPr>
          <a:xfrm>
            <a:off x="107504" y="4437112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22" name="12 - Θέση περιεχομένου"/>
          <p:cNvSpPr>
            <a:spLocks noGrp="1"/>
          </p:cNvSpPr>
          <p:nvPr>
            <p:ph sz="quarter" idx="23"/>
          </p:nvPr>
        </p:nvSpPr>
        <p:spPr>
          <a:xfrm>
            <a:off x="1971919" y="4437112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3" name="15 - Θέση κειμένου"/>
          <p:cNvSpPr>
            <a:spLocks noGrp="1"/>
          </p:cNvSpPr>
          <p:nvPr>
            <p:ph type="body" sz="quarter" idx="24"/>
          </p:nvPr>
        </p:nvSpPr>
        <p:spPr>
          <a:xfrm>
            <a:off x="107504" y="4077072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4" name="14 - Θέση κειμένου"/>
          <p:cNvSpPr>
            <a:spLocks noGrp="1"/>
          </p:cNvSpPr>
          <p:nvPr>
            <p:ph type="body" sz="quarter" idx="25"/>
          </p:nvPr>
        </p:nvSpPr>
        <p:spPr>
          <a:xfrm>
            <a:off x="1971919" y="4077072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5" name="12 - Θέση περιεχομένου"/>
          <p:cNvSpPr>
            <a:spLocks noGrp="1"/>
          </p:cNvSpPr>
          <p:nvPr>
            <p:ph sz="quarter" idx="26"/>
          </p:nvPr>
        </p:nvSpPr>
        <p:spPr>
          <a:xfrm>
            <a:off x="3772119" y="4437112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14 - Θέση κειμένου"/>
          <p:cNvSpPr>
            <a:spLocks noGrp="1"/>
          </p:cNvSpPr>
          <p:nvPr>
            <p:ph type="body" sz="quarter" idx="27"/>
          </p:nvPr>
        </p:nvSpPr>
        <p:spPr>
          <a:xfrm>
            <a:off x="3772119" y="4077072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27" name="12 - Θέση περιεχομένου"/>
          <p:cNvSpPr>
            <a:spLocks noGrp="1"/>
          </p:cNvSpPr>
          <p:nvPr>
            <p:ph sz="quarter" idx="28"/>
          </p:nvPr>
        </p:nvSpPr>
        <p:spPr>
          <a:xfrm>
            <a:off x="5572319" y="4437112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14 - Θέση κειμένου"/>
          <p:cNvSpPr>
            <a:spLocks noGrp="1"/>
          </p:cNvSpPr>
          <p:nvPr>
            <p:ph type="body" sz="quarter" idx="29"/>
          </p:nvPr>
        </p:nvSpPr>
        <p:spPr>
          <a:xfrm>
            <a:off x="5572319" y="4077072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pic>
        <p:nvPicPr>
          <p:cNvPr id="29" name="7 - Εικόνα" descr="New Imag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515124"/>
            <a:ext cx="1524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13"/>
          <p:cNvSpPr>
            <a:spLocks noChangeArrowheads="1"/>
          </p:cNvSpPr>
          <p:nvPr userDrawn="1"/>
        </p:nvSpPr>
        <p:spPr bwMode="auto">
          <a:xfrm>
            <a:off x="4000496" y="6553200"/>
            <a:ext cx="12144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2013016</a:t>
            </a:r>
            <a:r>
              <a:rPr lang="el-GR" sz="900" b="1" i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l-GR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/ Διάγραμμα </a:t>
            </a:r>
            <a:fld id="{360D5C39-B479-43FC-9174-6F0247EBB7E0}" type="slidenum">
              <a:rPr lang="el-GR"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 userDrawn="1"/>
        </p:nvSpPr>
        <p:spPr bwMode="auto">
          <a:xfrm>
            <a:off x="1571604" y="6500834"/>
            <a:ext cx="107157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www.publicissue.gr</a:t>
            </a:r>
            <a:endParaRPr lang="el-GR" sz="900" b="1" i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2" name="Picture 3" descr="image00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650" y="6226694"/>
            <a:ext cx="894350" cy="63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12 - Θέση περιεχομένου"/>
          <p:cNvSpPr>
            <a:spLocks noGrp="1"/>
          </p:cNvSpPr>
          <p:nvPr>
            <p:ph sz="quarter" idx="30"/>
          </p:nvPr>
        </p:nvSpPr>
        <p:spPr>
          <a:xfrm>
            <a:off x="7380312" y="1988840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lang="el-GR" dirty="0" smtClean="0"/>
              <a:t>Δεύτερου επιπέδου</a:t>
            </a:r>
          </a:p>
          <a:p>
            <a:pPr lvl="2" eaLnBrk="1" latinLnBrk="0" hangingPunct="1"/>
            <a:r>
              <a:rPr lang="el-GR" dirty="0" smtClean="0"/>
              <a:t>Τρίτου επιπέδου</a:t>
            </a:r>
          </a:p>
          <a:p>
            <a:pPr lvl="3" eaLnBrk="1" latinLnBrk="0" hangingPunct="1"/>
            <a:r>
              <a:rPr lang="el-GR" dirty="0" smtClean="0"/>
              <a:t>Τέταρτου επιπέδου</a:t>
            </a:r>
          </a:p>
          <a:p>
            <a:pPr lvl="4" eaLnBrk="1" latinLnBrk="0" hangingPunct="1"/>
            <a:r>
              <a:rPr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34" name="14 - Θέση κειμένου"/>
          <p:cNvSpPr>
            <a:spLocks noGrp="1"/>
          </p:cNvSpPr>
          <p:nvPr>
            <p:ph type="body" sz="quarter" idx="31"/>
          </p:nvPr>
        </p:nvSpPr>
        <p:spPr>
          <a:xfrm>
            <a:off x="7380312" y="1628800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  <p:sp>
        <p:nvSpPr>
          <p:cNvPr id="35" name="12 - Θέση περιεχομένου"/>
          <p:cNvSpPr>
            <a:spLocks noGrp="1"/>
          </p:cNvSpPr>
          <p:nvPr>
            <p:ph sz="quarter" idx="32"/>
          </p:nvPr>
        </p:nvSpPr>
        <p:spPr>
          <a:xfrm>
            <a:off x="7380312" y="4437112"/>
            <a:ext cx="1591969" cy="1892424"/>
          </a:xfrm>
        </p:spPr>
        <p:txBody>
          <a:bodyPr>
            <a:noAutofit/>
          </a:bodyPr>
          <a:lstStyle>
            <a:lvl1pPr>
              <a:defRPr sz="1200">
                <a:latin typeface="Calibri" pitchFamily="34" charset="0"/>
              </a:defRPr>
            </a:lvl1pPr>
            <a:lvl2pPr>
              <a:defRPr sz="1200">
                <a:latin typeface="Calibri" pitchFamily="34" charset="0"/>
              </a:defRPr>
            </a:lvl2pPr>
            <a:lvl3pPr>
              <a:defRPr sz="1200">
                <a:latin typeface="Calibri" pitchFamily="34" charset="0"/>
              </a:defRPr>
            </a:lvl3pPr>
            <a:lvl4pPr>
              <a:defRPr sz="1200">
                <a:latin typeface="Calibri" pitchFamily="34" charset="0"/>
              </a:defRPr>
            </a:lvl4pPr>
            <a:lvl5pPr>
              <a:defRPr sz="120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6" name="14 - Θέση κειμένου"/>
          <p:cNvSpPr>
            <a:spLocks noGrp="1"/>
          </p:cNvSpPr>
          <p:nvPr>
            <p:ph type="body" sz="quarter" idx="33"/>
          </p:nvPr>
        </p:nvSpPr>
        <p:spPr>
          <a:xfrm>
            <a:off x="7380312" y="4077072"/>
            <a:ext cx="1591969" cy="288032"/>
          </a:xfrm>
          <a:noFill/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40978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3EF133-54B9-4707-839B-9B0FBF9099CF}" type="datetimeFigureOut">
              <a:rPr lang="el-GR" smtClean="0"/>
              <a:pPr/>
              <a:t>4/5/2015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2" y="6248210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71474" y="1357298"/>
            <a:ext cx="8572528" cy="142876"/>
          </a:xfrm>
          <a:prstGeom prst="rect">
            <a:avLst/>
          </a:prstGeom>
          <a:solidFill>
            <a:schemeClr val="bg1">
              <a:lumMod val="6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32" y="1357298"/>
            <a:ext cx="500066" cy="1428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4" r:id="rId5"/>
    <p:sldLayoutId id="2147483665" r:id="rId6"/>
    <p:sldLayoutId id="2147483677" r:id="rId7"/>
    <p:sldLayoutId id="2147483673" r:id="rId8"/>
    <p:sldLayoutId id="214748367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43050"/>
            <a:ext cx="9144000" cy="521495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el-GR" sz="35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Έρευνα για το πρόγραμμα</a:t>
            </a:r>
            <a:br>
              <a:rPr lang="el-GR" sz="35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</a:br>
            <a:r>
              <a:rPr lang="el-GR" sz="35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«Καλύτερη ζωή»</a:t>
            </a:r>
            <a:br>
              <a:rPr lang="el-GR" sz="35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</a:br>
            <a:r>
              <a:rPr lang="en-US" sz="39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WWF </a:t>
            </a:r>
            <a:r>
              <a:rPr lang="el-GR" sz="39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ΕΛΛΑΣ</a:t>
            </a:r>
            <a:r>
              <a:rPr lang="en-US" sz="39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39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</a:br>
            <a:r>
              <a:rPr lang="el-GR" sz="2500" dirty="0" smtClean="0">
                <a:solidFill>
                  <a:srgbClr val="C00000"/>
                </a:solidFill>
                <a:latin typeface="Calibri" pitchFamily="34" charset="0"/>
              </a:rPr>
              <a:t>Διαγραμματική παρουσίαση της έρευνας</a:t>
            </a:r>
            <a:r>
              <a:rPr lang="el-GR" sz="39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/>
            </a:r>
            <a:br>
              <a:rPr lang="el-GR" sz="39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</a:br>
            <a:r>
              <a:rPr lang="el-GR" sz="150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/>
            </a:r>
            <a:br>
              <a:rPr lang="el-GR" sz="150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</a:br>
            <a:r>
              <a:rPr lang="el-GR" sz="280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Ιούνιος </a:t>
            </a:r>
            <a:r>
              <a:rPr lang="el-GR" sz="28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2014</a:t>
            </a:r>
            <a:endParaRPr lang="el-GR" sz="2800" b="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4 - Εικόνα" descr="New 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" y="71414"/>
            <a:ext cx="6929454" cy="1218902"/>
          </a:xfrm>
          <a:prstGeom prst="rect">
            <a:avLst/>
          </a:prstGeom>
        </p:spPr>
      </p:pic>
      <p:pic>
        <p:nvPicPr>
          <p:cNvPr id="4" name="Picture 3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4043" y="61390"/>
            <a:ext cx="1740445" cy="122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ΛΟΓΟΙ ΜΗ-ΧΡΗΣΗΣ ΤΟΥ ΠΟΔΗΛΑΤΟΥ</a:t>
            </a:r>
            <a:br>
              <a:rPr lang="el-GR" dirty="0" smtClean="0">
                <a:latin typeface="Calibri" panose="020F0502020204030204" pitchFamily="34" charset="0"/>
              </a:rPr>
            </a:br>
            <a:r>
              <a:rPr lang="el-GR" sz="1800" b="0" dirty="0" smtClean="0">
                <a:latin typeface="Calibri" panose="020F0502020204030204" pitchFamily="34" charset="0"/>
              </a:rPr>
              <a:t>Θα </a:t>
            </a:r>
            <a:r>
              <a:rPr lang="el-GR" sz="1800" b="0" dirty="0">
                <a:latin typeface="Calibri" panose="020F0502020204030204" pitchFamily="34" charset="0"/>
              </a:rPr>
              <a:t>λέγατε ότι χρησιμοποιείτε το ποδήλατο όσο συχνά θέλετε ή όχι τόσο συχνά; (ΕΑΝ ΟΧΙ) Γιατί δεν χρησιμοποιείτε όσο συχνά θέλετε το ποδήλατο</a:t>
            </a:r>
            <a:r>
              <a:rPr lang="el-GR" sz="1800" b="0" dirty="0" smtClean="0">
                <a:latin typeface="Calibri" panose="020F0502020204030204" pitchFamily="34" charset="0"/>
              </a:rPr>
              <a:t>;</a:t>
            </a:r>
            <a:br>
              <a:rPr lang="el-GR" sz="1800" b="0" dirty="0" smtClean="0">
                <a:latin typeface="Calibri" panose="020F0502020204030204" pitchFamily="34" charset="0"/>
              </a:rPr>
            </a:br>
            <a:r>
              <a:rPr lang="el-GR" sz="1600" dirty="0" smtClean="0">
                <a:latin typeface="Calibri" panose="020F0502020204030204" pitchFamily="34" charset="0"/>
              </a:rPr>
              <a:t>Όσοι χρησιμοποιούν ποδήλατο, αυθόρμητες, πολλαπλές απαντήσεις</a:t>
            </a:r>
            <a:endParaRPr lang="el-GR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7221056"/>
              </p:ext>
            </p:extLst>
          </p:nvPr>
        </p:nvGraphicFramePr>
        <p:xfrm>
          <a:off x="179512" y="1600200"/>
          <a:ext cx="8784976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6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0273584"/>
              </p:ext>
            </p:extLst>
          </p:nvPr>
        </p:nvGraphicFramePr>
        <p:xfrm>
          <a:off x="0" y="1643050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ΛΟΓΟΙ ΜΗ-ΧΡΗΣΗΣ ΤΟΥ ΠΟΔΗΛΑΤΟΥ</a:t>
            </a:r>
            <a:br>
              <a:rPr lang="el-GR" dirty="0" smtClean="0">
                <a:latin typeface="Calibri" panose="020F0502020204030204" pitchFamily="34" charset="0"/>
              </a:rPr>
            </a:br>
            <a:r>
              <a:rPr lang="el-GR" sz="1800" b="0" dirty="0" smtClean="0">
                <a:latin typeface="Calibri" panose="020F0502020204030204" pitchFamily="34" charset="0"/>
              </a:rPr>
              <a:t>Θα </a:t>
            </a:r>
            <a:r>
              <a:rPr lang="el-GR" sz="1800" b="0" dirty="0">
                <a:latin typeface="Calibri" panose="020F0502020204030204" pitchFamily="34" charset="0"/>
              </a:rPr>
              <a:t>λέγατε ότι χρησιμοποιείτε το ποδήλατο όσο συχνά θέλετε ή όχι τόσο συχνά; (ΕΑΝ ΟΧΙ) Γιατί δεν χρησιμοποιείτε όσο συχνά θέλετε το ποδήλατο</a:t>
            </a:r>
            <a:r>
              <a:rPr lang="el-GR" sz="1800" b="0" dirty="0" smtClean="0">
                <a:latin typeface="Calibri" panose="020F0502020204030204" pitchFamily="34" charset="0"/>
              </a:rPr>
              <a:t>;</a:t>
            </a:r>
            <a:br>
              <a:rPr lang="el-GR" sz="1800" b="0" dirty="0" smtClean="0">
                <a:latin typeface="Calibri" panose="020F0502020204030204" pitchFamily="34" charset="0"/>
              </a:rPr>
            </a:br>
            <a:r>
              <a:rPr lang="el-GR" sz="1600" dirty="0" smtClean="0">
                <a:latin typeface="Calibri" panose="020F0502020204030204" pitchFamily="34" charset="0"/>
              </a:rPr>
              <a:t>Όσοι χρησιμοποιούν ποδήλατο, αυθόρμητες, πολλαπλές απαντήσεις, κατά φύλο</a:t>
            </a:r>
            <a:endParaRPr lang="el-G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noFill/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ΤΑΥΤΟΤΗΤΑ ΤΗΣ ΕΡΕΥΝΑΣ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9" y="2492896"/>
            <a:ext cx="586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50000"/>
              </a:lnSpc>
            </a:pP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Ποσοτικ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ή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έρευνα, με τηλεφωνικές συνεντεύξεις στα νοικοκυριά των ερωτώμενων και χρήση δομημένου ερωτηματολογίου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3849" y="3203684"/>
            <a:ext cx="586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50000"/>
              </a:lnSpc>
            </a:pP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Γενικός πληθυσμός 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18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ετών και άνω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3846" y="3574757"/>
            <a:ext cx="586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50000"/>
              </a:lnSpc>
            </a:pP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ΠΣΠ</a:t>
            </a:r>
            <a:r>
              <a:rPr lang="el-G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, 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ΠΣΘ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και οι τρεις (3) μεγαλύτερες </a:t>
            </a:r>
            <a:r>
              <a:rPr lang="el-G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αστικές περιοχές της Ελλάδας 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(Πάτρα</a:t>
            </a:r>
            <a:r>
              <a:rPr lang="el-G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, Ηράκλειο, Λάρισα)</a:t>
            </a:r>
            <a:endParaRPr lang="el-GR" sz="12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92" y="4293096"/>
            <a:ext cx="5868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1.00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9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άτομα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3849" y="4643844"/>
            <a:ext cx="586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50000"/>
              </a:lnSpc>
            </a:pP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11-19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/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6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/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2014</a:t>
            </a:r>
            <a:endParaRPr lang="el-G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849" y="5085184"/>
            <a:ext cx="586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Ακολουθήθηκε η μέθοδος της </a:t>
            </a:r>
            <a:r>
              <a:rPr lang="el-G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πολυσταδιακής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1200" b="1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στρωματοποιημένης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δειγματοληψίας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3849" y="5517232"/>
            <a:ext cx="58686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50000"/>
              </a:lnSpc>
            </a:pP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Για τα αποτελέσματα της 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έ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ρευνας και σε διάστημα εμπιστοσύνης 95%,</a:t>
            </a:r>
            <a:endParaRPr lang="en-US" sz="12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hangingPunct="0"/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το τυπικό σφάλμα υπολογίζεται σε +/- 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3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,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2 %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203883" y="6103279"/>
            <a:ext cx="5868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Για την έρευνα εργάστηκαν 31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ερευνητές και 3 επόπτες</a:t>
            </a:r>
          </a:p>
        </p:txBody>
      </p:sp>
      <p:sp>
        <p:nvSpPr>
          <p:cNvPr id="18" name="TextBox 6"/>
          <p:cNvSpPr txBox="1"/>
          <p:nvPr/>
        </p:nvSpPr>
        <p:spPr>
          <a:xfrm>
            <a:off x="71406" y="1664710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ΕΤΑΙΡΕΙΑ</a:t>
            </a: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TextBox 6"/>
          <p:cNvSpPr txBox="1"/>
          <p:nvPr/>
        </p:nvSpPr>
        <p:spPr>
          <a:xfrm>
            <a:off x="71405" y="2545353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ΤΥΠΟΣ ΚΑΙ ΜΕΘΟΔΟΣ: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TextBox 6"/>
          <p:cNvSpPr txBox="1"/>
          <p:nvPr/>
        </p:nvSpPr>
        <p:spPr>
          <a:xfrm>
            <a:off x="71405" y="3215826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ΠΛΗΘΥΣΜΟΣ: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71405" y="3658337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ΠΕΡΙΟΧΗ: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71405" y="4310978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ΔΕΙΓΜΑ: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TextBox 6"/>
          <p:cNvSpPr txBox="1"/>
          <p:nvPr/>
        </p:nvSpPr>
        <p:spPr>
          <a:xfrm>
            <a:off x="71405" y="4720788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ΧΡΟΝΟΣ ΔΙΕΞΑΓΩΓΗΣ: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TextBox 6"/>
          <p:cNvSpPr txBox="1"/>
          <p:nvPr/>
        </p:nvSpPr>
        <p:spPr>
          <a:xfrm>
            <a:off x="71405" y="5168761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ΜΕΘΟΔΟΣ ΔΕΙΓΜΑΤΟΛΗΨΙΑΣ: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TextBox 6"/>
          <p:cNvSpPr txBox="1"/>
          <p:nvPr/>
        </p:nvSpPr>
        <p:spPr>
          <a:xfrm>
            <a:off x="71406" y="5572208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ΤΥΠΙΚΟ ΣΤΑΤΙΣΤΙΚΟ ΣΦΑΛΜΑ: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71406" y="6088940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ΠΡΟΣΩΠΙΚΟ ΕΡΕΥΝΑΣ ΠΕΔΙΟΥ: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3203848" y="2205874"/>
            <a:ext cx="5868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WWF 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ΕΛΛΑΣ</a:t>
            </a:r>
          </a:p>
        </p:txBody>
      </p:sp>
      <p:sp>
        <p:nvSpPr>
          <p:cNvPr id="31" name="TextBox 6"/>
          <p:cNvSpPr txBox="1"/>
          <p:nvPr/>
        </p:nvSpPr>
        <p:spPr>
          <a:xfrm>
            <a:off x="71406" y="2200508"/>
            <a:ext cx="33575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ΑΝΑΘΕΣΗ</a:t>
            </a:r>
            <a:r>
              <a:rPr 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l-GR" sz="13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TextBox 6"/>
          <p:cNvSpPr txBox="1"/>
          <p:nvPr/>
        </p:nvSpPr>
        <p:spPr>
          <a:xfrm>
            <a:off x="3203856" y="1670074"/>
            <a:ext cx="586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PUBLIC ISSUE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(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Α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.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Μ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. </a:t>
            </a:r>
            <a:r>
              <a:rPr lang="el-GR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ΕΣΡ</a:t>
            </a:r>
            <a:r>
              <a:rPr lang="en-US" sz="12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: 8)</a:t>
            </a:r>
            <a:endParaRPr lang="el-GR" sz="12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Μέλος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WAPOR, ESOMAR, </a:t>
            </a:r>
            <a:r>
              <a:rPr lang="el-G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ΣΕΔΕΑ, ΠΕΣΣ</a:t>
            </a:r>
          </a:p>
        </p:txBody>
      </p:sp>
    </p:spTree>
    <p:extLst>
      <p:ext uri="{BB962C8B-B14F-4D97-AF65-F5344CB8AC3E}">
        <p14:creationId xmlns:p14="http://schemas.microsoft.com/office/powerpoint/2010/main" val="37471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05666332"/>
              </p:ext>
            </p:extLst>
          </p:nvPr>
        </p:nvGraphicFramePr>
        <p:xfrm>
          <a:off x="677712" y="2428868"/>
          <a:ext cx="828677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53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7090824"/>
              </p:ext>
            </p:extLst>
          </p:nvPr>
        </p:nvGraphicFramePr>
        <p:xfrm>
          <a:off x="0" y="1643050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055"/>
          <p:cNvSpPr>
            <a:spLocks noChangeArrowheads="1"/>
          </p:cNvSpPr>
          <p:nvPr/>
        </p:nvSpPr>
        <p:spPr bwMode="auto">
          <a:xfrm>
            <a:off x="0" y="0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ΣΥΧΝΟΤΕΡΟ ΜΕΣΟ ΚΑΘΗΜΕΡΙΝΩΝ ΜΕΤΑΚΙΝΗΣΕΩΝ</a:t>
            </a:r>
            <a:r>
              <a:rPr lang="el-GR" sz="19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el-GR" sz="19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l-G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Ποιο είναι το βασικό μέσο που χρησιμοποιείτε συχνότερα για τις καθημερινές σας μετακινήσεις (για τη </a:t>
            </a:r>
            <a:r>
              <a:rPr lang="el-G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δουλειά,</a:t>
            </a:r>
          </a:p>
          <a:p>
            <a:pPr defTabSz="762000"/>
            <a:r>
              <a:rPr lang="el-G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το </a:t>
            </a:r>
            <a:r>
              <a:rPr lang="el-G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σχολείο-σχολή, τα ψώνια, τη διασκέδαση κλπ); Αυτοκίνητο ΙΧ, μοτοσυκλέτα-μηχανάκι, Λεωφορείο, Μετρό-Ηλεκτρικό-</a:t>
            </a:r>
            <a:r>
              <a:rPr lang="el-GR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Τρόλευ</a:t>
            </a:r>
            <a:r>
              <a:rPr lang="el-G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, ποδήλατο, με τα πόδια</a:t>
            </a:r>
            <a:r>
              <a:rPr lang="el-G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;</a:t>
            </a:r>
          </a:p>
          <a:p>
            <a:pPr defTabSz="762000"/>
            <a:r>
              <a:rPr lang="el-G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Πολλαπλές απαντήσεις</a:t>
            </a:r>
          </a:p>
        </p:txBody>
      </p:sp>
    </p:spTree>
    <p:extLst>
      <p:ext uri="{BB962C8B-B14F-4D97-AF65-F5344CB8AC3E}">
        <p14:creationId xmlns:p14="http://schemas.microsoft.com/office/powerpoint/2010/main" val="16214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ΚΑΤΟΧΗ ΠΟΔΗΛΑΤΟΥ</a:t>
            </a:r>
            <a:br>
              <a:rPr lang="el-GR" dirty="0" smtClean="0">
                <a:latin typeface="Calibri" panose="020F0502020204030204" pitchFamily="34" charset="0"/>
              </a:rPr>
            </a:br>
            <a:r>
              <a:rPr lang="el-GR" sz="2000" b="0" dirty="0" smtClean="0">
                <a:latin typeface="Calibri" panose="020F0502020204030204" pitchFamily="34" charset="0"/>
              </a:rPr>
              <a:t>Σήμερα έχετε δικό σας ποδήλατο;</a:t>
            </a:r>
            <a:endParaRPr lang="el-GR" sz="2000" b="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841068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45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756709"/>
              </p:ext>
            </p:extLst>
          </p:nvPr>
        </p:nvGraphicFramePr>
        <p:xfrm>
          <a:off x="0" y="1643050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0" y="1438556"/>
            <a:ext cx="4572000" cy="26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>
              <a:spcBef>
                <a:spcPct val="50000"/>
              </a:spcBef>
            </a:pPr>
            <a:r>
              <a:rPr lang="el-GR" sz="11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* Ενδεικτικά στοιχεία λόγω μικρής αριθμητικής βάσης</a:t>
            </a:r>
            <a:endParaRPr lang="en-GB" sz="1100" b="1" i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0768"/>
          </a:xfrm>
          <a:noFill/>
        </p:spPr>
        <p:txBody>
          <a:bodyPr>
            <a:normAutofit/>
          </a:bodyPr>
          <a:lstStyle/>
          <a:p>
            <a:r>
              <a:rPr lang="el-G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ΔΗΜΟΓΡΑΦΙΚΑ ΧΑΡΑΚΤΗΡΙΣΤΙΚΑ ΚΑΤΟΧΩΝ ΠΟΔΗΛΑΤΟΥ </a:t>
            </a:r>
            <a:r>
              <a:rPr lang="el-GR" sz="26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</a:rPr>
              <a:t>– 1</a:t>
            </a:r>
            <a:r>
              <a:rPr lang="el-GR" sz="28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el-GR" sz="28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</a:rPr>
            </a:br>
            <a:r>
              <a:rPr lang="el-GR" sz="1800" dirty="0" smtClean="0">
                <a:latin typeface="Calibri" pitchFamily="34" charset="0"/>
              </a:rPr>
              <a:t>Κ</a:t>
            </a:r>
            <a:r>
              <a:rPr lang="el-GR" sz="1800" i="0" dirty="0" smtClean="0">
                <a:effectLst/>
                <a:latin typeface="Calibri" pitchFamily="34" charset="0"/>
              </a:rPr>
              <a:t>ατά φύλο &amp; επίπεδο εκπαίδευσης</a:t>
            </a:r>
          </a:p>
        </p:txBody>
      </p:sp>
    </p:spTree>
    <p:extLst>
      <p:ext uri="{BB962C8B-B14F-4D97-AF65-F5344CB8AC3E}">
        <p14:creationId xmlns:p14="http://schemas.microsoft.com/office/powerpoint/2010/main" val="4653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9237438"/>
              </p:ext>
            </p:extLst>
          </p:nvPr>
        </p:nvGraphicFramePr>
        <p:xfrm>
          <a:off x="0" y="1643050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86996"/>
          </a:xfrm>
          <a:noFill/>
        </p:spPr>
        <p:txBody>
          <a:bodyPr>
            <a:normAutofit/>
          </a:bodyPr>
          <a:lstStyle/>
          <a:p>
            <a:r>
              <a:rPr lang="el-G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ΔΗΜΟΓΡΑΦΙΚΑ ΧΑΡΑΚΤΗΡΙΣΤΙΚΑ ΚΑΤΟΧΩΝ ΠΟΔΗΛΑΤΟΥ – </a:t>
            </a:r>
            <a:r>
              <a:rPr lang="el-G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2</a:t>
            </a:r>
            <a:r>
              <a:rPr lang="el-GR" sz="28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el-GR" sz="28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</a:rPr>
            </a:br>
            <a:r>
              <a:rPr lang="el-GR" sz="1800" dirty="0" smtClean="0">
                <a:latin typeface="Calibri" pitchFamily="34" charset="0"/>
              </a:rPr>
              <a:t>Κ</a:t>
            </a:r>
            <a:r>
              <a:rPr lang="el-GR" sz="1800" i="0" dirty="0" smtClean="0">
                <a:effectLst/>
                <a:latin typeface="Calibri" pitchFamily="34" charset="0"/>
              </a:rPr>
              <a:t>ατά ηλικιακή κατηγορία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0" y="1484784"/>
            <a:ext cx="4572000" cy="26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>
              <a:spcBef>
                <a:spcPct val="50000"/>
              </a:spcBef>
            </a:pPr>
            <a:r>
              <a:rPr lang="el-GR" sz="11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* Ενδεικτικά στοιχεία λόγω μικρής αριθμητικής βάσης</a:t>
            </a:r>
            <a:endParaRPr lang="en-GB" sz="1100" b="1" i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7247161"/>
              </p:ext>
            </p:extLst>
          </p:nvPr>
        </p:nvGraphicFramePr>
        <p:xfrm>
          <a:off x="0" y="1643050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0768"/>
          </a:xfrm>
          <a:noFill/>
        </p:spPr>
        <p:txBody>
          <a:bodyPr>
            <a:normAutofit/>
          </a:bodyPr>
          <a:lstStyle/>
          <a:p>
            <a:r>
              <a:rPr lang="el-G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ΔΗΜΟΓΡΑΦΙΚΑ ΧΑΡΑΚΤΗΡΙΣΤΙΚΑ ΚΑΤΟΧΩΝ ΠΟΔΗΛΑΤΟΥ – </a:t>
            </a:r>
            <a:r>
              <a:rPr lang="el-G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3</a:t>
            </a:r>
            <a:r>
              <a:rPr lang="el-GR" sz="28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el-GR" sz="28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</a:rPr>
            </a:br>
            <a:r>
              <a:rPr lang="el-GR" sz="1800" dirty="0" smtClean="0">
                <a:latin typeface="Calibri" pitchFamily="34" charset="0"/>
              </a:rPr>
              <a:t>Κατά </a:t>
            </a:r>
            <a:r>
              <a:rPr lang="el-GR" sz="1800" i="0" dirty="0" smtClean="0">
                <a:effectLst/>
                <a:latin typeface="Calibri" pitchFamily="34" charset="0"/>
              </a:rPr>
              <a:t>θέση στην απασχόληση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0" y="1484784"/>
            <a:ext cx="4572000" cy="26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>
              <a:spcBef>
                <a:spcPct val="50000"/>
              </a:spcBef>
            </a:pPr>
            <a:r>
              <a:rPr lang="el-GR" sz="11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* Ενδεικτικά στοιχεία λόγω μικρής αριθμητικής βάσης</a:t>
            </a:r>
            <a:endParaRPr lang="en-GB" sz="1100" b="1" i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ΤΕΛΕΥΤΑΙΑ ΧΡΗΣΗ ΠΟΔΗΛΑΤΟΥ</a:t>
            </a:r>
            <a:br>
              <a:rPr lang="el-GR" dirty="0" smtClean="0">
                <a:latin typeface="Calibri" panose="020F0502020204030204" pitchFamily="34" charset="0"/>
              </a:rPr>
            </a:br>
            <a:r>
              <a:rPr lang="el-GR" sz="2000" b="0" dirty="0" smtClean="0">
                <a:latin typeface="Calibri" panose="020F0502020204030204" pitchFamily="34" charset="0"/>
              </a:rPr>
              <a:t>Πότε </a:t>
            </a:r>
            <a:r>
              <a:rPr lang="el-GR" sz="2000" b="0" dirty="0">
                <a:latin typeface="Calibri" panose="020F0502020204030204" pitchFamily="34" charset="0"/>
              </a:rPr>
              <a:t>ήταν η τελευταία φορά που κάνατε ποδήλατο;</a:t>
            </a:r>
          </a:p>
        </p:txBody>
      </p:sp>
      <p:graphicFrame>
        <p:nvGraphicFramePr>
          <p:cNvPr id="10" name="3 - Θέση περιεχομένου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569676"/>
              </p:ext>
            </p:extLst>
          </p:nvPr>
        </p:nvGraphicFramePr>
        <p:xfrm>
          <a:off x="612775" y="1600200"/>
          <a:ext cx="81534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7317</TotalTime>
  <Words>211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Διάμεσος</vt:lpstr>
      <vt:lpstr>Έρευνα για το πρόγραμμα «Καλύτερη ζωή» WWF ΕΛΛΑΣ Διαγραμματική παρουσίαση της έρευνας  Ιούνιος 2014</vt:lpstr>
      <vt:lpstr>Η ΤΑΥΤΟΤΗΤΑ ΤΗΣ ΕΡΕΥΝΑΣ</vt:lpstr>
      <vt:lpstr>PowerPoint Presentation</vt:lpstr>
      <vt:lpstr>PowerPoint Presentation</vt:lpstr>
      <vt:lpstr>ΚΑΤΟΧΗ ΠΟΔΗΛΑΤΟΥ Σήμερα έχετε δικό σας ποδήλατο;</vt:lpstr>
      <vt:lpstr>ΔΗΜΟΓΡΑΦΙΚΑ ΧΑΡΑΚΤΗΡΙΣΤΙΚΑ ΚΑΤΟΧΩΝ ΠΟΔΗΛΑΤΟΥ – 1 Κατά φύλο &amp; επίπεδο εκπαίδευσης</vt:lpstr>
      <vt:lpstr>ΔΗΜΟΓΡΑΦΙΚΑ ΧΑΡΑΚΤΗΡΙΣΤΙΚΑ ΚΑΤΟΧΩΝ ΠΟΔΗΛΑΤΟΥ – 2 Κατά ηλικιακή κατηγορία</vt:lpstr>
      <vt:lpstr>ΔΗΜΟΓΡΑΦΙΚΑ ΧΑΡΑΚΤΗΡΙΣΤΙΚΑ ΚΑΤΟΧΩΝ ΠΟΔΗΛΑΤΟΥ – 3 Κατά θέση στην απασχόληση</vt:lpstr>
      <vt:lpstr>ΤΕΛΕΥΤΑΙΑ ΧΡΗΣΗ ΠΟΔΗΛΑΤΟΥ Πότε ήταν η τελευταία φορά που κάνατε ποδήλατο;</vt:lpstr>
      <vt:lpstr>ΛΟΓΟΙ ΜΗ-ΧΡΗΣΗΣ ΤΟΥ ΠΟΔΗΛΑΤΟΥ Θα λέγατε ότι χρησιμοποιείτε το ποδήλατο όσο συχνά θέλετε ή όχι τόσο συχνά; (ΕΑΝ ΟΧΙ) Γιατί δεν χρησιμοποιείτε όσο συχνά θέλετε το ποδήλατο; Όσοι χρησιμοποιούν ποδήλατο, αυθόρμητες, πολλαπλές απαντήσεις</vt:lpstr>
      <vt:lpstr>ΛΟΓΟΙ ΜΗ-ΧΡΗΣΗΣ ΤΟΥ ΠΟΔΗΛΑΤΟΥ Θα λέγατε ότι χρησιμοποιείτε το ποδήλατο όσο συχνά θέλετε ή όχι τόσο συχνά; (ΕΑΝ ΟΧΙ) Γιατί δεν χρησιμοποιείτε όσο συχνά θέλετε το ποδήλατο; Όσοι χρησιμοποιούν ποδήλατο, αυθόρμητες, πολλαπλές απαντήσεις, κατά φύλο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mary.antonakopoulou</dc:creator>
  <cp:lastModifiedBy>Viki Barboka</cp:lastModifiedBy>
  <cp:revision>1886</cp:revision>
  <cp:lastPrinted>2014-06-25T07:15:55Z</cp:lastPrinted>
  <dcterms:created xsi:type="dcterms:W3CDTF">2007-11-08T10:26:42Z</dcterms:created>
  <dcterms:modified xsi:type="dcterms:W3CDTF">2015-05-04T10:47:49Z</dcterms:modified>
</cp:coreProperties>
</file>